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70" r:id="rId5"/>
    <p:sldId id="258" r:id="rId6"/>
    <p:sldId id="259" r:id="rId7"/>
    <p:sldId id="260" r:id="rId8"/>
    <p:sldId id="267" r:id="rId9"/>
    <p:sldId id="268" r:id="rId10"/>
    <p:sldId id="263" r:id="rId11"/>
    <p:sldId id="266" r:id="rId12"/>
    <p:sldId id="261" r:id="rId13"/>
    <p:sldId id="264" r:id="rId14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7A4AB-17D2-4993-B9BD-7E7B36F47CB8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8BA2-2C8B-4FFA-9C58-F211E723E73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DC4F-AECE-4949-8D0E-49E188BADFE5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7937-84AA-47FD-BFD8-AA142D21779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B160-CFB4-4F14-8BDE-924CAD1BB3A0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7157-0C49-4B53-9C54-91733A5920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90BD-C0E2-422D-8BC2-7BCDCF587485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471B3-E051-4F32-937C-C77A2200DD1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B390-00A0-41AB-87F8-166674770811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358D-299D-4F2B-970D-68D80A124ED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02AB1-47C4-44FF-B014-3018F8BD8D9C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CCA6-85E1-462B-87F4-53D60641CA6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3D06-32E9-4651-9900-86832D6F93AB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8B51-3116-4DCF-98DC-1C2EE98E732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273B-6036-48E7-BA9D-2B5A37FC9CA7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C481-3F62-4521-A77D-98D00FCC32D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9D29-A440-46BF-92C0-C21731035B28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B82A-CEF1-4F20-9F53-386750100F7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0971-F0C7-46E2-BEBA-32BC3FC4CC30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CFE0-C801-4BD8-899D-80315EFBE66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669E-B4BC-468B-B140-72DD24CDA688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8F94-931F-4C83-9CA9-54A76649F9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AEBEE9-337A-42BA-94BF-54B79350DC9C}" type="datetimeFigureOut">
              <a:rPr lang="es-AR"/>
              <a:pPr>
                <a:defRPr/>
              </a:pPr>
              <a:t>15/07/2013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991EAF-F869-4BBF-936E-7DD406483EF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¿Qué pasa cuando FUMAS?</a:t>
            </a:r>
            <a:endParaRPr lang="es-AR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50825" y="2205038"/>
            <a:ext cx="8642350" cy="4103687"/>
          </a:xfrm>
        </p:spPr>
        <p:txBody>
          <a:bodyPr/>
          <a:lstStyle/>
          <a:p>
            <a:pPr algn="just"/>
            <a:r>
              <a:rPr lang="es-AR" b="1" smtClean="0"/>
              <a:t>Cuando </a:t>
            </a:r>
            <a:r>
              <a:rPr lang="es-AR" b="1" smtClean="0">
                <a:solidFill>
                  <a:srgbClr val="FF0000"/>
                </a:solidFill>
              </a:rPr>
              <a:t>FUMÁS</a:t>
            </a:r>
            <a:r>
              <a:rPr lang="es-AR" b="1" smtClean="0"/>
              <a:t>, </a:t>
            </a:r>
            <a:r>
              <a:rPr lang="es-AR" b="1" smtClean="0">
                <a:solidFill>
                  <a:srgbClr val="FF0000"/>
                </a:solidFill>
              </a:rPr>
              <a:t>INHALÁS</a:t>
            </a:r>
            <a:r>
              <a:rPr lang="es-AR" b="1" smtClean="0"/>
              <a:t> y </a:t>
            </a:r>
            <a:r>
              <a:rPr lang="es-AR" b="1" smtClean="0">
                <a:solidFill>
                  <a:srgbClr val="FF0000"/>
                </a:solidFill>
              </a:rPr>
              <a:t>EXHALÁS</a:t>
            </a:r>
            <a:r>
              <a:rPr lang="es-AR" b="1" smtClean="0"/>
              <a:t> los </a:t>
            </a:r>
            <a:r>
              <a:rPr lang="es-AR" b="1" smtClean="0">
                <a:solidFill>
                  <a:srgbClr val="FF0000"/>
                </a:solidFill>
              </a:rPr>
              <a:t>GASES </a:t>
            </a:r>
            <a:r>
              <a:rPr lang="es-AR" b="1" smtClean="0"/>
              <a:t>producidos por la combustión del tabaco y su envoltorio.</a:t>
            </a:r>
          </a:p>
          <a:p>
            <a:pPr algn="just"/>
            <a:r>
              <a:rPr lang="es-AR" b="1" smtClean="0"/>
              <a:t>La inhalación de ese humo provoca una intoxicación</a:t>
            </a:r>
          </a:p>
          <a:p>
            <a:pPr algn="just"/>
            <a:r>
              <a:rPr lang="es-AR" b="1" smtClean="0"/>
              <a:t>crónica del organismo denominada </a:t>
            </a:r>
            <a:r>
              <a:rPr lang="es-AR" b="1" smtClean="0">
                <a:solidFill>
                  <a:srgbClr val="FF0000"/>
                </a:solidFill>
              </a:rPr>
              <a:t>TABAQUISMO</a:t>
            </a:r>
            <a:r>
              <a:rPr lang="es-AR" b="1" smtClean="0"/>
              <a:t>.</a:t>
            </a:r>
          </a:p>
        </p:txBody>
      </p:sp>
      <p:pic>
        <p:nvPicPr>
          <p:cNvPr id="13317" name="Picture 5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388" y="333375"/>
            <a:ext cx="8640762" cy="600075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sz="3600" spc="-150" dirty="0">
                <a:solidFill>
                  <a:srgbClr val="FFFF00"/>
                </a:solidFill>
                <a:latin typeface="+mj-lt"/>
              </a:rPr>
              <a:t>Esta es la razón por la cual, si después de utilizar un Equipo Autónomo el </a:t>
            </a:r>
            <a:r>
              <a:rPr lang="es-AR" sz="3600" spc="-150" dirty="0" smtClean="0">
                <a:solidFill>
                  <a:srgbClr val="FFFF00"/>
                </a:solidFill>
                <a:latin typeface="+mj-lt"/>
              </a:rPr>
              <a:t>bombero fuma</a:t>
            </a:r>
            <a:r>
              <a:rPr lang="es-AR" sz="3600" spc="-150" dirty="0">
                <a:solidFill>
                  <a:srgbClr val="FFFF00"/>
                </a:solidFill>
                <a:latin typeface="+mj-lt"/>
              </a:rPr>
              <a:t>, los químicos que contiene el cigarrillo circularán con mayor velocidad por </a:t>
            </a:r>
            <a:r>
              <a:rPr lang="es-AR" sz="3600" spc="-150" dirty="0" smtClean="0">
                <a:solidFill>
                  <a:srgbClr val="FFFF00"/>
                </a:solidFill>
                <a:latin typeface="+mj-lt"/>
              </a:rPr>
              <a:t>su torrente </a:t>
            </a:r>
            <a:r>
              <a:rPr lang="es-AR" sz="3600" spc="-150" dirty="0">
                <a:solidFill>
                  <a:srgbClr val="FFFF00"/>
                </a:solidFill>
                <a:latin typeface="+mj-lt"/>
              </a:rPr>
              <a:t>sanguíneo ya que, al estar hiperventilado, sus alvéolos captarán </a:t>
            </a:r>
            <a:r>
              <a:rPr lang="es-AR" sz="3600" spc="-150" dirty="0" smtClean="0">
                <a:solidFill>
                  <a:srgbClr val="FFFF00"/>
                </a:solidFill>
                <a:latin typeface="+mj-lt"/>
              </a:rPr>
              <a:t>mayor cantidad </a:t>
            </a:r>
            <a:r>
              <a:rPr lang="es-AR" sz="3600" spc="-150" dirty="0">
                <a:solidFill>
                  <a:srgbClr val="FFFF00"/>
                </a:solidFill>
                <a:latin typeface="+mj-lt"/>
              </a:rPr>
              <a:t>de toxinas y las distribuirá por todo su cuerpo más rápido que en </a:t>
            </a:r>
            <a:r>
              <a:rPr lang="es-AR" sz="3600" spc="-150" dirty="0" smtClean="0">
                <a:solidFill>
                  <a:srgbClr val="FFFF00"/>
                </a:solidFill>
                <a:latin typeface="+mj-lt"/>
              </a:rPr>
              <a:t>situación de </a:t>
            </a:r>
            <a:r>
              <a:rPr lang="es-AR" sz="3600" spc="-150" dirty="0">
                <a:solidFill>
                  <a:srgbClr val="FFFF00"/>
                </a:solidFill>
                <a:latin typeface="+mj-lt"/>
              </a:rPr>
              <a:t>reposo.</a:t>
            </a:r>
          </a:p>
        </p:txBody>
      </p:sp>
      <p:pic>
        <p:nvPicPr>
          <p:cNvPr id="22531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04837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s-AR" sz="4400" smtClean="0">
                <a:solidFill>
                  <a:srgbClr val="FF0000"/>
                </a:solidFill>
              </a:rPr>
              <a:t>Cómo todos sabemos el ERA tiene un tiempo de utilidad de 30 min aproximadamente.</a:t>
            </a:r>
          </a:p>
          <a:p>
            <a:pPr marL="0" indent="0" algn="ctr">
              <a:buFont typeface="Wingdings 2" pitchFamily="18" charset="2"/>
              <a:buNone/>
            </a:pPr>
            <a:endParaRPr lang="es-AR" sz="4400" b="1" smtClean="0">
              <a:solidFill>
                <a:srgbClr val="FFFF00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s-AR" sz="4400" b="1" smtClean="0">
                <a:solidFill>
                  <a:srgbClr val="FFFF00"/>
                </a:solidFill>
              </a:rPr>
              <a:t>¿ESTE TIEMPO PUEDE VARIAR CON QUÉ FACTORES?</a:t>
            </a:r>
          </a:p>
        </p:txBody>
      </p:sp>
      <p:pic>
        <p:nvPicPr>
          <p:cNvPr id="23555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35545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>
                <a:solidFill>
                  <a:srgbClr val="FF0000"/>
                </a:solidFill>
              </a:rPr>
              <a:t>TABAQUISMO </a:t>
            </a:r>
            <a:br>
              <a:rPr lang="es-AR" dirty="0" smtClean="0">
                <a:solidFill>
                  <a:srgbClr val="FF0000"/>
                </a:solidFill>
              </a:rPr>
            </a:br>
            <a:r>
              <a:rPr lang="es-AR" dirty="0" smtClean="0">
                <a:solidFill>
                  <a:srgbClr val="FF0000"/>
                </a:solidFill>
              </a:rPr>
              <a:t>AGOTAMIENTO FÍSICO</a:t>
            </a:r>
            <a:br>
              <a:rPr lang="es-AR" dirty="0" smtClean="0">
                <a:solidFill>
                  <a:srgbClr val="FF0000"/>
                </a:solidFill>
              </a:rPr>
            </a:br>
            <a:r>
              <a:rPr lang="es-AR" dirty="0" smtClean="0">
                <a:solidFill>
                  <a:srgbClr val="FF0000"/>
                </a:solidFill>
              </a:rPr>
              <a:t>EL STRESS</a:t>
            </a:r>
            <a:endParaRPr lang="es-AR" dirty="0">
              <a:solidFill>
                <a:srgbClr val="FF0000"/>
              </a:solidFill>
            </a:endParaRPr>
          </a:p>
        </p:txBody>
      </p:sp>
      <p:pic>
        <p:nvPicPr>
          <p:cNvPr id="24579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>
                <a:solidFill>
                  <a:srgbClr val="00B0F0"/>
                </a:solidFill>
              </a:rPr>
              <a:t>Si decidís dejar de fumar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0825" y="1628775"/>
            <a:ext cx="8497888" cy="4895850"/>
          </a:xfrm>
        </p:spPr>
        <p:txBody>
          <a:bodyPr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20 minutos se normalizan la presión arterial </a:t>
            </a:r>
            <a:r>
              <a:rPr lang="es-AR" b="1" dirty="0" smtClean="0">
                <a:solidFill>
                  <a:srgbClr val="FFFF00"/>
                </a:solidFill>
              </a:rPr>
              <a:t>y la frecuencia cardíaca.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8 horas mejora la oxigenación </a:t>
            </a:r>
            <a:r>
              <a:rPr lang="es-AR" b="1" dirty="0" smtClean="0">
                <a:solidFill>
                  <a:srgbClr val="FFFF00"/>
                </a:solidFill>
              </a:rPr>
              <a:t>pulmonar.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48 horas se normalizan los sentidos del gusto y </a:t>
            </a:r>
            <a:r>
              <a:rPr lang="es-AR" b="1" dirty="0" smtClean="0">
                <a:solidFill>
                  <a:srgbClr val="FFFF00"/>
                </a:solidFill>
              </a:rPr>
              <a:t>del olfato.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72 horas se normaliza la función </a:t>
            </a:r>
            <a:r>
              <a:rPr lang="es-AR" b="1" dirty="0" smtClean="0">
                <a:solidFill>
                  <a:srgbClr val="FFFF00"/>
                </a:solidFill>
              </a:rPr>
              <a:t>respiratoria.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6 meses se reducen catarros, resfríos y </a:t>
            </a:r>
            <a:r>
              <a:rPr lang="es-AR" b="1" dirty="0" smtClean="0">
                <a:solidFill>
                  <a:srgbClr val="FFFF00"/>
                </a:solidFill>
              </a:rPr>
              <a:t>bronquitis.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1 año se reduce hasta la mitad el riesgo de </a:t>
            </a:r>
            <a:r>
              <a:rPr lang="es-AR" b="1" dirty="0" smtClean="0">
                <a:solidFill>
                  <a:srgbClr val="FFFF00"/>
                </a:solidFill>
              </a:rPr>
              <a:t>sufrir infartos.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4 años el riesgo de padecer enfermedades </a:t>
            </a:r>
            <a:r>
              <a:rPr lang="es-AR" b="1" dirty="0" smtClean="0">
                <a:solidFill>
                  <a:srgbClr val="FFFF00"/>
                </a:solidFill>
              </a:rPr>
              <a:t>del corazón </a:t>
            </a:r>
            <a:r>
              <a:rPr lang="es-AR" b="1" dirty="0">
                <a:solidFill>
                  <a:srgbClr val="FFFF00"/>
                </a:solidFill>
              </a:rPr>
              <a:t>se iguala con el de los no </a:t>
            </a:r>
            <a:r>
              <a:rPr lang="es-AR" b="1" dirty="0" smtClean="0">
                <a:solidFill>
                  <a:srgbClr val="FFFF00"/>
                </a:solidFill>
              </a:rPr>
              <a:t>fumadores.</a:t>
            </a:r>
            <a:endParaRPr lang="es-AR" b="1" dirty="0">
              <a:solidFill>
                <a:srgbClr val="FFFF00"/>
              </a:solidFill>
            </a:endParaRP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• 10 años el riesgo de padecer cáncer de pulmón se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b="1" dirty="0">
                <a:solidFill>
                  <a:srgbClr val="FFFF00"/>
                </a:solidFill>
              </a:rPr>
              <a:t>iguala con el de los no </a:t>
            </a:r>
            <a:r>
              <a:rPr lang="es-AR" b="1" dirty="0" smtClean="0">
                <a:solidFill>
                  <a:srgbClr val="FFFF00"/>
                </a:solidFill>
              </a:rPr>
              <a:t>fumadores.</a:t>
            </a:r>
            <a:endParaRPr lang="es-AR" b="1" dirty="0">
              <a:solidFill>
                <a:srgbClr val="FFFF00"/>
              </a:solidFill>
            </a:endParaRPr>
          </a:p>
        </p:txBody>
      </p:sp>
      <p:pic>
        <p:nvPicPr>
          <p:cNvPr id="25604" name="Picture 4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278688" cy="5328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sz="3600" dirty="0"/>
              <a:t>Es importante recordar que el consumo de tabaco comienza a </a:t>
            </a:r>
            <a:r>
              <a:rPr lang="es-AR" sz="3600" dirty="0" smtClean="0"/>
              <a:t>dañar el </a:t>
            </a:r>
            <a:r>
              <a:rPr lang="es-AR" sz="3600" dirty="0"/>
              <a:t>organismo ni</a:t>
            </a:r>
            <a:br>
              <a:rPr lang="es-AR" sz="3600" dirty="0"/>
            </a:br>
            <a:r>
              <a:rPr lang="es-AR" sz="3600" dirty="0"/>
              <a:t>bien la persona empieza a fumar y que el consumo de unos pocos cigarrillos por día</a:t>
            </a:r>
            <a:br>
              <a:rPr lang="es-AR" sz="3600" dirty="0"/>
            </a:br>
            <a:r>
              <a:rPr lang="es-AR" sz="3600" dirty="0"/>
              <a:t>(1 a 4) es tan dañino para la salud como fumar en grandes cantidades.</a:t>
            </a:r>
          </a:p>
        </p:txBody>
      </p:sp>
      <p:pic>
        <p:nvPicPr>
          <p:cNvPr id="14339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907704" y="188640"/>
            <a:ext cx="5184576" cy="6552728"/>
          </a:xfrm>
          <a:effectLst>
            <a:softEdge rad="112500"/>
          </a:effectLst>
        </p:spPr>
      </p:pic>
      <p:pic>
        <p:nvPicPr>
          <p:cNvPr id="15363" name="Picture 3" descr="logo-Bombero-Sano-0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1560" y="404664"/>
            <a:ext cx="8021199" cy="5762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87" name="Picture 3" descr="logo-Bombero-Sano-0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8523" y="644501"/>
            <a:ext cx="8229601" cy="561662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sz="6000" dirty="0">
                <a:solidFill>
                  <a:srgbClr val="C00000"/>
                </a:solidFill>
              </a:rPr>
              <a:t>A nivel mundial, el </a:t>
            </a:r>
            <a:r>
              <a:rPr lang="es-AR" sz="6000" dirty="0" smtClean="0">
                <a:solidFill>
                  <a:srgbClr val="C00000"/>
                </a:solidFill>
              </a:rPr>
              <a:t>TABAQUISMO </a:t>
            </a:r>
            <a:r>
              <a:rPr lang="es-AR" sz="6000" dirty="0">
                <a:solidFill>
                  <a:srgbClr val="C00000"/>
                </a:solidFill>
              </a:rPr>
              <a:t>es la segunda causa de muerte después de la</a:t>
            </a:r>
            <a:br>
              <a:rPr lang="es-AR" sz="6000" dirty="0">
                <a:solidFill>
                  <a:srgbClr val="C00000"/>
                </a:solidFill>
              </a:rPr>
            </a:br>
            <a:r>
              <a:rPr lang="es-AR" sz="6000" dirty="0" smtClean="0">
                <a:solidFill>
                  <a:srgbClr val="C00000"/>
                </a:solidFill>
              </a:rPr>
              <a:t>HIPERTENSIÓN.</a:t>
            </a:r>
            <a:br>
              <a:rPr lang="es-AR" sz="6000" dirty="0" smtClean="0">
                <a:solidFill>
                  <a:srgbClr val="C00000"/>
                </a:solidFill>
              </a:rPr>
            </a:br>
            <a:r>
              <a:rPr lang="es-AR" sz="2800" dirty="0" smtClean="0">
                <a:solidFill>
                  <a:schemeClr val="bg1"/>
                </a:solidFill>
              </a:rPr>
              <a:t>Según la OMS 1 de cada 10 adultos mueren a causa de tabaco</a:t>
            </a:r>
            <a:endParaRPr lang="es-AR" sz="2800" dirty="0">
              <a:solidFill>
                <a:schemeClr val="bg1"/>
              </a:solidFill>
            </a:endParaRPr>
          </a:p>
        </p:txBody>
      </p:sp>
      <p:pic>
        <p:nvPicPr>
          <p:cNvPr id="17411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6250706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AR" sz="2800" dirty="0">
                <a:solidFill>
                  <a:srgbClr val="C00000"/>
                </a:solidFill>
              </a:rPr>
              <a:t>Efectos del tabaco en el corazón y las arterias</a:t>
            </a:r>
            <a:r>
              <a:rPr lang="es-AR" sz="2800" dirty="0" smtClean="0">
                <a:solidFill>
                  <a:srgbClr val="C00000"/>
                </a:solidFill>
              </a:rPr>
              <a:t>:</a:t>
            </a:r>
            <a:br>
              <a:rPr lang="es-AR" sz="2800" dirty="0" smtClean="0">
                <a:solidFill>
                  <a:srgbClr val="C00000"/>
                </a:solidFill>
              </a:rPr>
            </a:br>
            <a:r>
              <a:rPr lang="es-AR" sz="2800" dirty="0" smtClean="0">
                <a:solidFill>
                  <a:srgbClr val="C00000"/>
                </a:solidFill>
              </a:rPr>
              <a:t/>
            </a:r>
            <a:br>
              <a:rPr lang="es-AR" sz="2800" dirty="0" smtClean="0">
                <a:solidFill>
                  <a:srgbClr val="C00000"/>
                </a:solidFill>
              </a:rPr>
            </a:br>
            <a:r>
              <a:rPr lang="es-AR" sz="2800" dirty="0" smtClean="0">
                <a:solidFill>
                  <a:srgbClr val="002060"/>
                </a:solidFill>
              </a:rPr>
              <a:t>-Aumenta </a:t>
            </a:r>
            <a:r>
              <a:rPr lang="es-AR" sz="2800" dirty="0">
                <a:solidFill>
                  <a:srgbClr val="002060"/>
                </a:solidFill>
              </a:rPr>
              <a:t>del ritmo del latido del </a:t>
            </a:r>
            <a:r>
              <a:rPr lang="es-AR" sz="2800" dirty="0" smtClean="0">
                <a:solidFill>
                  <a:srgbClr val="002060"/>
                </a:solidFill>
              </a:rPr>
              <a:t>corazón </a:t>
            </a:r>
            <a:r>
              <a:rPr lang="es-AR" sz="2800" dirty="0">
                <a:solidFill>
                  <a:srgbClr val="002060"/>
                </a:solidFill>
              </a:rPr>
              <a:t>y de </a:t>
            </a:r>
            <a:r>
              <a:rPr lang="es-AR" sz="2800" dirty="0" smtClean="0">
                <a:solidFill>
                  <a:srgbClr val="002060"/>
                </a:solidFill>
              </a:rPr>
              <a:t>la tensión arterial.</a:t>
            </a:r>
            <a:br>
              <a:rPr lang="es-AR" sz="2800" dirty="0" smtClean="0">
                <a:solidFill>
                  <a:srgbClr val="002060"/>
                </a:solidFill>
              </a:rPr>
            </a:br>
            <a:r>
              <a:rPr lang="es-AR" sz="2800" dirty="0" smtClean="0">
                <a:solidFill>
                  <a:srgbClr val="FFFF00"/>
                </a:solidFill>
              </a:rPr>
              <a:t>-Favorece </a:t>
            </a:r>
            <a:r>
              <a:rPr lang="es-AR" sz="2800" dirty="0">
                <a:solidFill>
                  <a:srgbClr val="FFFF00"/>
                </a:solidFill>
              </a:rPr>
              <a:t>la </a:t>
            </a:r>
            <a:r>
              <a:rPr lang="es-AR" sz="2800" dirty="0" smtClean="0">
                <a:solidFill>
                  <a:srgbClr val="FFFF00"/>
                </a:solidFill>
              </a:rPr>
              <a:t>aparición </a:t>
            </a:r>
            <a:r>
              <a:rPr lang="es-AR" sz="2800" dirty="0">
                <a:solidFill>
                  <a:srgbClr val="FFFF00"/>
                </a:solidFill>
              </a:rPr>
              <a:t>de </a:t>
            </a:r>
            <a:r>
              <a:rPr lang="es-AR" sz="2800" dirty="0" smtClean="0">
                <a:solidFill>
                  <a:srgbClr val="FFFF00"/>
                </a:solidFill>
              </a:rPr>
              <a:t>arteriosclerosis.</a:t>
            </a:r>
            <a:r>
              <a:rPr lang="es-AR" sz="28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AR" sz="2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AR" sz="2800" dirty="0" smtClean="0">
                <a:solidFill>
                  <a:srgbClr val="002060"/>
                </a:solidFill>
              </a:rPr>
              <a:t>-Promueve </a:t>
            </a:r>
            <a:r>
              <a:rPr lang="es-AR" sz="2800" dirty="0">
                <a:solidFill>
                  <a:srgbClr val="002060"/>
                </a:solidFill>
              </a:rPr>
              <a:t>el desarrollo de </a:t>
            </a:r>
            <a:r>
              <a:rPr lang="es-AR" sz="2800" dirty="0" smtClean="0">
                <a:solidFill>
                  <a:srgbClr val="002060"/>
                </a:solidFill>
              </a:rPr>
              <a:t>trombosis.</a:t>
            </a:r>
            <a:r>
              <a:rPr lang="es-AR" sz="2800" dirty="0">
                <a:solidFill>
                  <a:srgbClr val="002060"/>
                </a:solidFill>
              </a:rPr>
              <a:t/>
            </a:r>
            <a:br>
              <a:rPr lang="es-AR" sz="2800" dirty="0">
                <a:solidFill>
                  <a:srgbClr val="002060"/>
                </a:solidFill>
              </a:rPr>
            </a:br>
            <a:r>
              <a:rPr lang="es-AR" sz="2800" dirty="0" smtClean="0">
                <a:solidFill>
                  <a:srgbClr val="FFFF00"/>
                </a:solidFill>
              </a:rPr>
              <a:t>-Provoca </a:t>
            </a:r>
            <a:r>
              <a:rPr lang="es-AR" sz="2800" dirty="0">
                <a:solidFill>
                  <a:srgbClr val="FFFF00"/>
                </a:solidFill>
              </a:rPr>
              <a:t>una </a:t>
            </a:r>
            <a:r>
              <a:rPr lang="es-AR" sz="2800" dirty="0" smtClean="0">
                <a:solidFill>
                  <a:srgbClr val="FFFF00"/>
                </a:solidFill>
              </a:rPr>
              <a:t>reducción </a:t>
            </a:r>
            <a:r>
              <a:rPr lang="es-AR" sz="2800" dirty="0">
                <a:solidFill>
                  <a:srgbClr val="FFFF00"/>
                </a:solidFill>
              </a:rPr>
              <a:t>del tamaño de las </a:t>
            </a:r>
            <a:r>
              <a:rPr lang="es-AR" sz="2800" dirty="0" smtClean="0">
                <a:solidFill>
                  <a:srgbClr val="FFFF00"/>
                </a:solidFill>
              </a:rPr>
              <a:t>arterias coronarias </a:t>
            </a:r>
            <a:r>
              <a:rPr lang="es-AR" sz="2800" dirty="0">
                <a:solidFill>
                  <a:srgbClr val="FFFF00"/>
                </a:solidFill>
              </a:rPr>
              <a:t>dificultando la </a:t>
            </a:r>
            <a:r>
              <a:rPr lang="es-AR" sz="2800" dirty="0" smtClean="0">
                <a:solidFill>
                  <a:srgbClr val="FFFF00"/>
                </a:solidFill>
              </a:rPr>
              <a:t>irrigación </a:t>
            </a:r>
            <a:r>
              <a:rPr lang="es-AR" sz="2800" dirty="0">
                <a:solidFill>
                  <a:srgbClr val="FFFF00"/>
                </a:solidFill>
              </a:rPr>
              <a:t>del </a:t>
            </a:r>
            <a:r>
              <a:rPr lang="es-AR" sz="2800" dirty="0" smtClean="0">
                <a:solidFill>
                  <a:srgbClr val="FFFF00"/>
                </a:solidFill>
              </a:rPr>
              <a:t>corazón.</a:t>
            </a:r>
            <a:r>
              <a:rPr lang="es-AR" sz="2800" dirty="0">
                <a:solidFill>
                  <a:srgbClr val="FFFF00"/>
                </a:solidFill>
              </a:rPr>
              <a:t/>
            </a:r>
            <a:br>
              <a:rPr lang="es-AR" sz="2800" dirty="0">
                <a:solidFill>
                  <a:srgbClr val="FFFF00"/>
                </a:solidFill>
              </a:rPr>
            </a:br>
            <a:r>
              <a:rPr lang="es-AR" sz="2800" dirty="0" smtClean="0">
                <a:solidFill>
                  <a:srgbClr val="002060"/>
                </a:solidFill>
              </a:rPr>
              <a:t>-Aumenta </a:t>
            </a:r>
            <a:r>
              <a:rPr lang="es-AR" sz="2800" dirty="0">
                <a:solidFill>
                  <a:srgbClr val="002060"/>
                </a:solidFill>
              </a:rPr>
              <a:t>la probabilidad de sufrir </a:t>
            </a:r>
            <a:r>
              <a:rPr lang="es-AR" sz="2800" dirty="0" smtClean="0">
                <a:solidFill>
                  <a:srgbClr val="002060"/>
                </a:solidFill>
              </a:rPr>
              <a:t>arritmias.</a:t>
            </a:r>
            <a:r>
              <a:rPr lang="es-AR" sz="2800" dirty="0">
                <a:solidFill>
                  <a:srgbClr val="002060"/>
                </a:solidFill>
              </a:rPr>
              <a:t/>
            </a:r>
            <a:br>
              <a:rPr lang="es-AR" sz="2800" dirty="0">
                <a:solidFill>
                  <a:srgbClr val="002060"/>
                </a:solidFill>
              </a:rPr>
            </a:br>
            <a:r>
              <a:rPr lang="es-AR" sz="2800" dirty="0" smtClean="0"/>
              <a:t>-</a:t>
            </a:r>
            <a:r>
              <a:rPr lang="es-AR" sz="2800" dirty="0" smtClean="0">
                <a:solidFill>
                  <a:srgbClr val="FFFF00"/>
                </a:solidFill>
              </a:rPr>
              <a:t>Aumenta </a:t>
            </a:r>
            <a:r>
              <a:rPr lang="es-AR" sz="2800" dirty="0">
                <a:solidFill>
                  <a:srgbClr val="FFFF00"/>
                </a:solidFill>
              </a:rPr>
              <a:t>las necesidades de oxígeno del</a:t>
            </a:r>
            <a:br>
              <a:rPr lang="es-AR" sz="2800" dirty="0">
                <a:solidFill>
                  <a:srgbClr val="FFFF00"/>
                </a:solidFill>
              </a:rPr>
            </a:br>
            <a:r>
              <a:rPr lang="es-AR" sz="2800" dirty="0">
                <a:solidFill>
                  <a:srgbClr val="FFFF00"/>
                </a:solidFill>
              </a:rPr>
              <a:t>organismo, suponiendo una carga </a:t>
            </a:r>
            <a:r>
              <a:rPr lang="es-AR" sz="2800" dirty="0" smtClean="0">
                <a:solidFill>
                  <a:srgbClr val="FFFF00"/>
                </a:solidFill>
              </a:rPr>
              <a:t>añadida para el corazón.</a:t>
            </a:r>
            <a:endParaRPr lang="es-AR" sz="2800" dirty="0">
              <a:solidFill>
                <a:srgbClr val="FFFF00"/>
              </a:solidFill>
            </a:endParaRPr>
          </a:p>
        </p:txBody>
      </p:sp>
      <p:pic>
        <p:nvPicPr>
          <p:cNvPr id="18435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>
                <a:solidFill>
                  <a:srgbClr val="00B050"/>
                </a:solidFill>
              </a:rPr>
              <a:t>¿QUÉ SUCEDE CUANDO USAMOS  EQUIPOS AUTÓNOMOS?</a:t>
            </a:r>
            <a:endParaRPr lang="es-AR" dirty="0">
              <a:solidFill>
                <a:srgbClr val="00B050"/>
              </a:solidFill>
            </a:endParaRPr>
          </a:p>
        </p:txBody>
      </p:sp>
      <p:pic>
        <p:nvPicPr>
          <p:cNvPr id="19458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557338"/>
            <a:ext cx="5572125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logo-Bombero-Sano-0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20713"/>
            <a:ext cx="9036050" cy="5688012"/>
          </a:xfrm>
        </p:spPr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AR" sz="4400" dirty="0">
                <a:solidFill>
                  <a:srgbClr val="FFFF00"/>
                </a:solidFill>
                <a:latin typeface="+mj-lt"/>
              </a:rPr>
              <a:t>El bombero al utilizar el </a:t>
            </a:r>
            <a:r>
              <a:rPr lang="es-AR" sz="4400" dirty="0" smtClean="0">
                <a:solidFill>
                  <a:srgbClr val="FFFF00"/>
                </a:solidFill>
                <a:latin typeface="+mj-lt"/>
              </a:rPr>
              <a:t>Equipo Autónomo </a:t>
            </a:r>
            <a:r>
              <a:rPr lang="es-AR" sz="4400" dirty="0">
                <a:solidFill>
                  <a:srgbClr val="FFFF00"/>
                </a:solidFill>
                <a:latin typeface="+mj-lt"/>
              </a:rPr>
              <a:t>se somete a una hiperventilación, tanto por el stress como por el esfuerzo de la actividad de rescate, este estado invita a que el oxígeno corra por la sangre a mayor </a:t>
            </a:r>
            <a:r>
              <a:rPr lang="es-AR" sz="4400" dirty="0" smtClean="0">
                <a:solidFill>
                  <a:srgbClr val="FFFF00"/>
                </a:solidFill>
                <a:latin typeface="+mj-lt"/>
              </a:rPr>
              <a:t>velocidad.</a:t>
            </a:r>
            <a:endParaRPr lang="es-AR" sz="4400" dirty="0">
              <a:solidFill>
                <a:srgbClr val="FFFF00"/>
              </a:solidFill>
              <a:latin typeface="+mj-lt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s-AR" dirty="0"/>
          </a:p>
        </p:txBody>
      </p:sp>
      <p:pic>
        <p:nvPicPr>
          <p:cNvPr id="20483" name="Picture 3" descr="logo-Bombero-Sano-0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¿QUÉ SUCEDE SI FUMA?</a:t>
            </a:r>
            <a:endParaRPr lang="es-AR" dirty="0"/>
          </a:p>
        </p:txBody>
      </p:sp>
      <p:pic>
        <p:nvPicPr>
          <p:cNvPr id="21506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636838"/>
            <a:ext cx="41148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logo-Bombero-Sano-0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7340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235</Words>
  <Application>Microsoft Office PowerPoint</Application>
  <PresentationFormat>Presentación en pantalla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Vértice</vt:lpstr>
      <vt:lpstr>Vértice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pasa cuando FUMAS?</dc:title>
  <dc:creator>hp</dc:creator>
  <cp:lastModifiedBy>winuntu</cp:lastModifiedBy>
  <cp:revision>8</cp:revision>
  <dcterms:created xsi:type="dcterms:W3CDTF">2013-05-14T03:30:48Z</dcterms:created>
  <dcterms:modified xsi:type="dcterms:W3CDTF">2013-07-15T19:58:22Z</dcterms:modified>
</cp:coreProperties>
</file>